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300" r:id="rId2"/>
    <p:sldId id="299" r:id="rId3"/>
    <p:sldId id="294" r:id="rId4"/>
    <p:sldId id="308" r:id="rId5"/>
    <p:sldId id="301" r:id="rId6"/>
    <p:sldId id="262" r:id="rId7"/>
    <p:sldId id="310" r:id="rId8"/>
    <p:sldId id="263" r:id="rId9"/>
    <p:sldId id="309" r:id="rId10"/>
    <p:sldId id="318" r:id="rId11"/>
    <p:sldId id="291" r:id="rId12"/>
    <p:sldId id="319" r:id="rId13"/>
    <p:sldId id="313" r:id="rId14"/>
    <p:sldId id="316" r:id="rId15"/>
    <p:sldId id="305" r:id="rId16"/>
    <p:sldId id="315" r:id="rId17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ish Mahadik" initials="AM" lastIdx="2" clrIdx="0">
    <p:extLst>
      <p:ext uri="{19B8F6BF-5375-455C-9EA6-DF929625EA0E}">
        <p15:presenceInfo xmlns:p15="http://schemas.microsoft.com/office/powerpoint/2012/main" userId="f17208f98e95e5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600" b="1" dirty="0"/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600" b="1" dirty="0"/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600" b="1" dirty="0"/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NeighborY="-1592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9298A3C3-56A0-405B-B912-B69F5F8418C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Model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71462CBF-8C33-4A87-969C-D7E7EB09530B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Insights</a:t>
          </a:r>
          <a:endParaRPr lang="en-US" sz="1400" b="1" dirty="0">
            <a:solidFill>
              <a:schemeClr val="tx1"/>
            </a:solidFill>
          </a:endParaRPr>
        </a:p>
      </dgm:t>
    </dgm:pt>
    <dgm:pt modelId="{6CD37732-58B1-44B8-9599-D717345BF1CF}" type="parTrans" cxnId="{5DE9D456-8509-461C-97DF-1EA41AED22FD}">
      <dgm:prSet/>
      <dgm:spPr/>
      <dgm:t>
        <a:bodyPr/>
        <a:lstStyle/>
        <a:p>
          <a:endParaRPr lang="en-US"/>
        </a:p>
      </dgm:t>
    </dgm:pt>
    <dgm:pt modelId="{6F2F752A-94A9-485F-A306-9B2CF38FC151}" type="sibTrans" cxnId="{5DE9D456-8509-461C-97DF-1EA41AED22FD}">
      <dgm:prSet/>
      <dgm:spPr/>
      <dgm:t>
        <a:bodyPr/>
        <a:lstStyle/>
        <a:p>
          <a:endParaRPr lang="en-US"/>
        </a:p>
      </dgm:t>
    </dgm:pt>
    <dgm:pt modelId="{F979CA06-F03E-4EE8-BE27-1AB6198205C2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Analyze</a:t>
          </a:r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000" b="1" dirty="0">
              <a:solidFill>
                <a:schemeClr val="tx1"/>
              </a:solidFill>
            </a:rPr>
            <a:t>Process</a:t>
          </a:r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4" custLinFactNeighborX="11758" custLinFactNeighborY="-543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4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4">
        <dgm:presLayoutVars>
          <dgm:bulletEnabled val="1"/>
        </dgm:presLayoutVars>
      </dgm:prSet>
      <dgm:spPr/>
    </dgm:pt>
    <dgm:pt modelId="{88F49800-46B6-46E2-85A4-B2D9C9B82ABC}" type="pres">
      <dgm:prSet presAssocID="{BEAB49F0-F7C2-4370-8B20-EFA5B4929953}" presName="parSpace" presStyleCnt="0"/>
      <dgm:spPr/>
    </dgm:pt>
    <dgm:pt modelId="{27283272-6E45-48B0-8A3E-C7F582ABF2FA}" type="pres">
      <dgm:prSet presAssocID="{71462CBF-8C33-4A87-969C-D7E7EB09530B}" presName="parTxOnly" presStyleLbl="node1" presStyleIdx="3" presStyleCnt="4" custLinFactNeighborX="30548" custLinFactNeighborY="-543">
        <dgm:presLayoutVars>
          <dgm:bulletEnabled val="1"/>
        </dgm:presLayoutVars>
      </dgm:prSet>
      <dgm:spPr/>
    </dgm:pt>
  </dgm:ptLst>
  <dgm:cxnLst>
    <dgm:cxn modelId="{BD8B1F13-24A5-43A7-94E2-685D04C0FA6A}" type="presOf" srcId="{9298A3C3-56A0-405B-B912-B69F5F8418C9}" destId="{4CE974DC-5460-4B80-86D4-107D8B742A0B}" srcOrd="0" destOrd="0" presId="urn:microsoft.com/office/officeart/2005/8/layout/hChevron3"/>
    <dgm:cxn modelId="{B625B23D-6C5B-410E-A3AF-6FE0BDC62CB2}" type="presOf" srcId="{66CCC8AD-1909-4368-BC7E-1F1B53D81F8C}" destId="{90EAE561-0DFC-4168-8087-8CDE5821DD8B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DE9D456-8509-461C-97DF-1EA41AED22FD}" srcId="{66CCC8AD-1909-4368-BC7E-1F1B53D81F8C}" destId="{71462CBF-8C33-4A87-969C-D7E7EB09530B}" srcOrd="3" destOrd="0" parTransId="{6CD37732-58B1-44B8-9599-D717345BF1CF}" sibTransId="{6F2F752A-94A9-485F-A306-9B2CF38FC151}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4484A07E-741B-4B6E-83FC-3E0396C614A6}" type="presOf" srcId="{F979CA06-F03E-4EE8-BE27-1AB6198205C2}" destId="{116C1920-00CD-4625-BDD0-CFF1CD764AB6}" srcOrd="0" destOrd="0" presId="urn:microsoft.com/office/officeart/2005/8/layout/hChevron3"/>
    <dgm:cxn modelId="{E1D81BA0-56A1-415D-B69B-F69CA8BD8514}" type="presOf" srcId="{8A6A2B89-8547-44AB-A95D-5A4192E83AB5}" destId="{046D829A-074A-4180-937D-C9380714454E}" srcOrd="0" destOrd="0" presId="urn:microsoft.com/office/officeart/2005/8/layout/hChevron3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5C987FA5-DDA7-4457-8EF3-EABFA619F21C}" type="presOf" srcId="{71462CBF-8C33-4A87-969C-D7E7EB09530B}" destId="{27283272-6E45-48B0-8A3E-C7F582ABF2FA}" srcOrd="0" destOrd="0" presId="urn:microsoft.com/office/officeart/2005/8/layout/hChevron3"/>
    <dgm:cxn modelId="{CDF85D66-1BE3-47F6-89B8-40049D72192B}" type="presParOf" srcId="{90EAE561-0DFC-4168-8087-8CDE5821DD8B}" destId="{046D829A-074A-4180-937D-C9380714454E}" srcOrd="0" destOrd="0" presId="urn:microsoft.com/office/officeart/2005/8/layout/hChevron3"/>
    <dgm:cxn modelId="{BB0BA29F-EEEA-4D1B-BB0E-475976BBDEB0}" type="presParOf" srcId="{90EAE561-0DFC-4168-8087-8CDE5821DD8B}" destId="{E2956360-7F06-4F03-9822-82097ED58F2F}" srcOrd="1" destOrd="0" presId="urn:microsoft.com/office/officeart/2005/8/layout/hChevron3"/>
    <dgm:cxn modelId="{94377EAA-F3B7-4300-9839-736B3DE029FD}" type="presParOf" srcId="{90EAE561-0DFC-4168-8087-8CDE5821DD8B}" destId="{116C1920-00CD-4625-BDD0-CFF1CD764AB6}" srcOrd="2" destOrd="0" presId="urn:microsoft.com/office/officeart/2005/8/layout/hChevron3"/>
    <dgm:cxn modelId="{CE2ED8B6-C43B-4BB2-BB2A-95EE93A177EB}" type="presParOf" srcId="{90EAE561-0DFC-4168-8087-8CDE5821DD8B}" destId="{05EFA8EC-4C68-4B5E-9BD9-E67004B894D6}" srcOrd="3" destOrd="0" presId="urn:microsoft.com/office/officeart/2005/8/layout/hChevron3"/>
    <dgm:cxn modelId="{078E51E1-F132-4183-8A3F-D6F22DF92E05}" type="presParOf" srcId="{90EAE561-0DFC-4168-8087-8CDE5821DD8B}" destId="{4CE974DC-5460-4B80-86D4-107D8B742A0B}" srcOrd="4" destOrd="0" presId="urn:microsoft.com/office/officeart/2005/8/layout/hChevron3"/>
    <dgm:cxn modelId="{3C75B9AA-11BC-4B03-B2B7-836D6642B800}" type="presParOf" srcId="{90EAE561-0DFC-4168-8087-8CDE5821DD8B}" destId="{88F49800-46B6-46E2-85A4-B2D9C9B82ABC}" srcOrd="5" destOrd="0" presId="urn:microsoft.com/office/officeart/2005/8/layout/hChevron3"/>
    <dgm:cxn modelId="{040FFE6B-4E28-447B-96DC-D080F5B0377A}" type="presParOf" srcId="{90EAE561-0DFC-4168-8087-8CDE5821DD8B}" destId="{27283272-6E45-48B0-8A3E-C7F582ABF2F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3C6983A-F6EE-4166-95CA-0689A3665089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7F3E337D-1A66-4577-AF18-1FB0D5F081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4.85</a:t>
          </a:r>
          <a:r>
            <a:rPr lang="en-US" sz="1600" baseline="0" dirty="0"/>
            <a:t> years is the average time it takes a person diagnosed with cancer can survive</a:t>
          </a:r>
          <a:endParaRPr lang="en-US" sz="1600" dirty="0"/>
        </a:p>
      </dgm:t>
    </dgm:pt>
    <dgm:pt modelId="{F69AB91E-4F36-4C20-BB49-5603DCC36802}" type="parTrans" cxnId="{FDBD6C07-36CC-4B66-BEB9-6677DD1A6EF5}">
      <dgm:prSet/>
      <dgm:spPr/>
      <dgm:t>
        <a:bodyPr/>
        <a:lstStyle/>
        <a:p>
          <a:endParaRPr lang="en-US"/>
        </a:p>
      </dgm:t>
    </dgm:pt>
    <dgm:pt modelId="{59901A54-6A14-4FCC-BDC3-442311FB1993}" type="sibTrans" cxnId="{FDBD6C07-36CC-4B66-BEB9-6677DD1A6EF5}">
      <dgm:prSet/>
      <dgm:spPr/>
      <dgm:t>
        <a:bodyPr/>
        <a:lstStyle/>
        <a:p>
          <a:endParaRPr lang="en-US"/>
        </a:p>
      </dgm:t>
    </dgm:pt>
    <dgm:pt modelId="{5E74E5FD-5AE7-483D-B15B-5105DF03C9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There</a:t>
          </a:r>
          <a:r>
            <a:rPr lang="en-US" sz="1600" baseline="0" dirty="0"/>
            <a:t> were 1821 males and 2070 females in the survived in the first period with a probability of 0.97 </a:t>
          </a:r>
          <a:endParaRPr lang="en-US" sz="1600" dirty="0"/>
        </a:p>
      </dgm:t>
    </dgm:pt>
    <dgm:pt modelId="{B635E5AF-D207-4B7B-8920-AAF66E6AF2E5}" type="parTrans" cxnId="{05711DBD-B1C3-4BDE-AB8A-3817CAA425F8}">
      <dgm:prSet/>
      <dgm:spPr/>
      <dgm:t>
        <a:bodyPr/>
        <a:lstStyle/>
        <a:p>
          <a:endParaRPr lang="en-US"/>
        </a:p>
      </dgm:t>
    </dgm:pt>
    <dgm:pt modelId="{9EC2C1DA-4FEC-4EA9-852C-41376A4DC0BC}" type="sibTrans" cxnId="{05711DBD-B1C3-4BDE-AB8A-3817CAA425F8}">
      <dgm:prSet/>
      <dgm:spPr/>
      <dgm:t>
        <a:bodyPr/>
        <a:lstStyle/>
        <a:p>
          <a:endParaRPr lang="en-US"/>
        </a:p>
      </dgm:t>
    </dgm:pt>
    <dgm:pt modelId="{712747F5-3EFC-4208-9A4A-D810D66FD7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solidFill>
                <a:schemeClr val="tx1"/>
              </a:solidFill>
            </a:rPr>
            <a:t>Asian/Mideast Indian, Black/African-American, White, Unknown had high survival rate. Age 60-70 had a higher survival rate </a:t>
          </a:r>
        </a:p>
      </dgm:t>
    </dgm:pt>
    <dgm:pt modelId="{E88C6923-9D0B-4E29-A68D-23667F942812}" type="parTrans" cxnId="{2A26EE07-B20D-416D-BFA4-852CC84B571B}">
      <dgm:prSet/>
      <dgm:spPr/>
      <dgm:t>
        <a:bodyPr/>
        <a:lstStyle/>
        <a:p>
          <a:endParaRPr lang="en-US"/>
        </a:p>
      </dgm:t>
    </dgm:pt>
    <dgm:pt modelId="{029C8807-A902-41AE-BE93-B27B30D8B268}" type="sibTrans" cxnId="{2A26EE07-B20D-416D-BFA4-852CC84B571B}">
      <dgm:prSet/>
      <dgm:spPr/>
      <dgm:t>
        <a:bodyPr/>
        <a:lstStyle/>
        <a:p>
          <a:endParaRPr lang="en-US"/>
        </a:p>
      </dgm:t>
    </dgm:pt>
    <dgm:pt modelId="{FB0D2210-8E43-414E-B4E4-C5AA093AC247}" type="pres">
      <dgm:prSet presAssocID="{83C6983A-F6EE-4166-95CA-0689A3665089}" presName="root" presStyleCnt="0">
        <dgm:presLayoutVars>
          <dgm:dir/>
          <dgm:resizeHandles val="exact"/>
        </dgm:presLayoutVars>
      </dgm:prSet>
      <dgm:spPr/>
    </dgm:pt>
    <dgm:pt modelId="{484F1B21-78EF-4EC4-8A96-015AD397C017}" type="pres">
      <dgm:prSet presAssocID="{7F3E337D-1A66-4577-AF18-1FB0D5F0814B}" presName="compNode" presStyleCnt="0"/>
      <dgm:spPr/>
    </dgm:pt>
    <dgm:pt modelId="{7E83A316-BC98-430A-8455-807615BD68F7}" type="pres">
      <dgm:prSet presAssocID="{7F3E337D-1A66-4577-AF18-1FB0D5F0814B}" presName="bgRect" presStyleLbl="bgShp" presStyleIdx="0" presStyleCnt="3"/>
      <dgm:spPr/>
    </dgm:pt>
    <dgm:pt modelId="{BFCFCA38-02E6-4513-9C31-F117A85D99DA}" type="pres">
      <dgm:prSet presAssocID="{7F3E337D-1A66-4577-AF18-1FB0D5F0814B}" presName="iconRect" presStyleLbl="node1" presStyleIdx="0" presStyleCnt="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651BDD-16E9-4B0A-B9D6-51E28C894134}" type="pres">
      <dgm:prSet presAssocID="{7F3E337D-1A66-4577-AF18-1FB0D5F0814B}" presName="spaceRect" presStyleCnt="0"/>
      <dgm:spPr/>
    </dgm:pt>
    <dgm:pt modelId="{FAE00F16-2830-4A5F-8494-9DC1BB0403F4}" type="pres">
      <dgm:prSet presAssocID="{7F3E337D-1A66-4577-AF18-1FB0D5F0814B}" presName="parTx" presStyleLbl="revTx" presStyleIdx="0" presStyleCnt="3">
        <dgm:presLayoutVars>
          <dgm:chMax val="0"/>
          <dgm:chPref val="0"/>
        </dgm:presLayoutVars>
      </dgm:prSet>
      <dgm:spPr/>
    </dgm:pt>
    <dgm:pt modelId="{622028B1-0D44-4B56-9ED3-29A4E87E1E13}" type="pres">
      <dgm:prSet presAssocID="{59901A54-6A14-4FCC-BDC3-442311FB1993}" presName="sibTrans" presStyleCnt="0"/>
      <dgm:spPr/>
    </dgm:pt>
    <dgm:pt modelId="{D3C4BBC8-0924-4E6A-8E76-270630F27BFA}" type="pres">
      <dgm:prSet presAssocID="{5E74E5FD-5AE7-483D-B15B-5105DF03C9C7}" presName="compNode" presStyleCnt="0"/>
      <dgm:spPr/>
    </dgm:pt>
    <dgm:pt modelId="{C33B4FB6-DCE5-490A-B25C-79B07426A5E9}" type="pres">
      <dgm:prSet presAssocID="{5E74E5FD-5AE7-483D-B15B-5105DF03C9C7}" presName="bgRect" presStyleLbl="bgShp" presStyleIdx="1" presStyleCnt="3"/>
      <dgm:spPr/>
    </dgm:pt>
    <dgm:pt modelId="{47ABD8A6-36D5-4A7B-B2DB-35DFFDC61C03}" type="pres">
      <dgm:prSet presAssocID="{5E74E5FD-5AE7-483D-B15B-5105DF03C9C7}" presName="iconRect" presStyleLbl="node1" presStyleIdx="1" presStyleCnt="3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D5C33D-A18B-4E22-99DE-A29E9C9B057D}" type="pres">
      <dgm:prSet presAssocID="{5E74E5FD-5AE7-483D-B15B-5105DF03C9C7}" presName="spaceRect" presStyleCnt="0"/>
      <dgm:spPr/>
    </dgm:pt>
    <dgm:pt modelId="{31CF1B37-725E-4AEF-9348-FCC532619A28}" type="pres">
      <dgm:prSet presAssocID="{5E74E5FD-5AE7-483D-B15B-5105DF03C9C7}" presName="parTx" presStyleLbl="revTx" presStyleIdx="1" presStyleCnt="3">
        <dgm:presLayoutVars>
          <dgm:chMax val="0"/>
          <dgm:chPref val="0"/>
        </dgm:presLayoutVars>
      </dgm:prSet>
      <dgm:spPr/>
    </dgm:pt>
    <dgm:pt modelId="{28639700-BFE3-4CBF-91CC-AB713CE13880}" type="pres">
      <dgm:prSet presAssocID="{9EC2C1DA-4FEC-4EA9-852C-41376A4DC0BC}" presName="sibTrans" presStyleCnt="0"/>
      <dgm:spPr/>
    </dgm:pt>
    <dgm:pt modelId="{D3A9481D-37FF-4FC9-AAD1-4E61F3339811}" type="pres">
      <dgm:prSet presAssocID="{712747F5-3EFC-4208-9A4A-D810D66FD771}" presName="compNode" presStyleCnt="0"/>
      <dgm:spPr/>
    </dgm:pt>
    <dgm:pt modelId="{1429B257-E72B-4ECB-AB41-30D24813474F}" type="pres">
      <dgm:prSet presAssocID="{712747F5-3EFC-4208-9A4A-D810D66FD771}" presName="bgRect" presStyleLbl="bgShp" presStyleIdx="2" presStyleCnt="3"/>
      <dgm:spPr/>
    </dgm:pt>
    <dgm:pt modelId="{C5508F48-8D1E-4818-AEDC-54E9D81D874D}" type="pres">
      <dgm:prSet presAssocID="{712747F5-3EFC-4208-9A4A-D810D66FD771}" presName="iconRect" presStyleLbl="node1" presStyleIdx="2" presStyleCnt="3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109B8539-5407-40ED-9572-14A6D52D0770}" type="pres">
      <dgm:prSet presAssocID="{712747F5-3EFC-4208-9A4A-D810D66FD771}" presName="spaceRect" presStyleCnt="0"/>
      <dgm:spPr/>
    </dgm:pt>
    <dgm:pt modelId="{84A9D986-9699-493F-9B97-2C8D3D188358}" type="pres">
      <dgm:prSet presAssocID="{712747F5-3EFC-4208-9A4A-D810D66FD7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DBD6C07-36CC-4B66-BEB9-6677DD1A6EF5}" srcId="{83C6983A-F6EE-4166-95CA-0689A3665089}" destId="{7F3E337D-1A66-4577-AF18-1FB0D5F0814B}" srcOrd="0" destOrd="0" parTransId="{F69AB91E-4F36-4C20-BB49-5603DCC36802}" sibTransId="{59901A54-6A14-4FCC-BDC3-442311FB1993}"/>
    <dgm:cxn modelId="{2A26EE07-B20D-416D-BFA4-852CC84B571B}" srcId="{83C6983A-F6EE-4166-95CA-0689A3665089}" destId="{712747F5-3EFC-4208-9A4A-D810D66FD771}" srcOrd="2" destOrd="0" parTransId="{E88C6923-9D0B-4E29-A68D-23667F942812}" sibTransId="{029C8807-A902-41AE-BE93-B27B30D8B268}"/>
    <dgm:cxn modelId="{C2275626-6D1F-4C20-A8A1-0EB64BAF7D39}" type="presOf" srcId="{712747F5-3EFC-4208-9A4A-D810D66FD771}" destId="{84A9D986-9699-493F-9B97-2C8D3D188358}" srcOrd="0" destOrd="0" presId="urn:microsoft.com/office/officeart/2018/2/layout/IconVerticalSolidList"/>
    <dgm:cxn modelId="{BE02A42E-EA15-470D-A444-F2E6E93CC637}" type="presOf" srcId="{5E74E5FD-5AE7-483D-B15B-5105DF03C9C7}" destId="{31CF1B37-725E-4AEF-9348-FCC532619A28}" srcOrd="0" destOrd="0" presId="urn:microsoft.com/office/officeart/2018/2/layout/IconVerticalSolidList"/>
    <dgm:cxn modelId="{F6A5F46B-8D69-4F40-A068-9085B0FFB04E}" type="presOf" srcId="{7F3E337D-1A66-4577-AF18-1FB0D5F0814B}" destId="{FAE00F16-2830-4A5F-8494-9DC1BB0403F4}" srcOrd="0" destOrd="0" presId="urn:microsoft.com/office/officeart/2018/2/layout/IconVerticalSolidList"/>
    <dgm:cxn modelId="{05711DBD-B1C3-4BDE-AB8A-3817CAA425F8}" srcId="{83C6983A-F6EE-4166-95CA-0689A3665089}" destId="{5E74E5FD-5AE7-483D-B15B-5105DF03C9C7}" srcOrd="1" destOrd="0" parTransId="{B635E5AF-D207-4B7B-8920-AAF66E6AF2E5}" sibTransId="{9EC2C1DA-4FEC-4EA9-852C-41376A4DC0BC}"/>
    <dgm:cxn modelId="{607768EE-0D1D-4355-8F48-CD1EA7DCDFE5}" type="presOf" srcId="{83C6983A-F6EE-4166-95CA-0689A3665089}" destId="{FB0D2210-8E43-414E-B4E4-C5AA093AC247}" srcOrd="0" destOrd="0" presId="urn:microsoft.com/office/officeart/2018/2/layout/IconVerticalSolidList"/>
    <dgm:cxn modelId="{0206F9DE-0A8E-4468-9513-0E6698B1DA2F}" type="presParOf" srcId="{FB0D2210-8E43-414E-B4E4-C5AA093AC247}" destId="{484F1B21-78EF-4EC4-8A96-015AD397C017}" srcOrd="0" destOrd="0" presId="urn:microsoft.com/office/officeart/2018/2/layout/IconVerticalSolidList"/>
    <dgm:cxn modelId="{6865E6FD-D5C3-4D1D-882C-9F5FF76A0960}" type="presParOf" srcId="{484F1B21-78EF-4EC4-8A96-015AD397C017}" destId="{7E83A316-BC98-430A-8455-807615BD68F7}" srcOrd="0" destOrd="0" presId="urn:microsoft.com/office/officeart/2018/2/layout/IconVerticalSolidList"/>
    <dgm:cxn modelId="{D7813146-9874-4C9C-92F4-68C558B046D0}" type="presParOf" srcId="{484F1B21-78EF-4EC4-8A96-015AD397C017}" destId="{BFCFCA38-02E6-4513-9C31-F117A85D99DA}" srcOrd="1" destOrd="0" presId="urn:microsoft.com/office/officeart/2018/2/layout/IconVerticalSolidList"/>
    <dgm:cxn modelId="{7646E186-48B8-4935-8254-DB958C0AD438}" type="presParOf" srcId="{484F1B21-78EF-4EC4-8A96-015AD397C017}" destId="{C7651BDD-16E9-4B0A-B9D6-51E28C894134}" srcOrd="2" destOrd="0" presId="urn:microsoft.com/office/officeart/2018/2/layout/IconVerticalSolidList"/>
    <dgm:cxn modelId="{B1FAF8AF-7D16-4251-91AD-1F2DB1B0CA8C}" type="presParOf" srcId="{484F1B21-78EF-4EC4-8A96-015AD397C017}" destId="{FAE00F16-2830-4A5F-8494-9DC1BB0403F4}" srcOrd="3" destOrd="0" presId="urn:microsoft.com/office/officeart/2018/2/layout/IconVerticalSolidList"/>
    <dgm:cxn modelId="{CC68E53A-9C36-4643-BCA9-224591630753}" type="presParOf" srcId="{FB0D2210-8E43-414E-B4E4-C5AA093AC247}" destId="{622028B1-0D44-4B56-9ED3-29A4E87E1E13}" srcOrd="1" destOrd="0" presId="urn:microsoft.com/office/officeart/2018/2/layout/IconVerticalSolidList"/>
    <dgm:cxn modelId="{F216C782-6C16-4208-B1F3-D0DFD0ADF59C}" type="presParOf" srcId="{FB0D2210-8E43-414E-B4E4-C5AA093AC247}" destId="{D3C4BBC8-0924-4E6A-8E76-270630F27BFA}" srcOrd="2" destOrd="0" presId="urn:microsoft.com/office/officeart/2018/2/layout/IconVerticalSolidList"/>
    <dgm:cxn modelId="{30658B21-BD37-4DE8-8799-8CFB45DE8E50}" type="presParOf" srcId="{D3C4BBC8-0924-4E6A-8E76-270630F27BFA}" destId="{C33B4FB6-DCE5-490A-B25C-79B07426A5E9}" srcOrd="0" destOrd="0" presId="urn:microsoft.com/office/officeart/2018/2/layout/IconVerticalSolidList"/>
    <dgm:cxn modelId="{B9DB34A4-5381-43BA-BFE9-12B57480EEE9}" type="presParOf" srcId="{D3C4BBC8-0924-4E6A-8E76-270630F27BFA}" destId="{47ABD8A6-36D5-4A7B-B2DB-35DFFDC61C03}" srcOrd="1" destOrd="0" presId="urn:microsoft.com/office/officeart/2018/2/layout/IconVerticalSolidList"/>
    <dgm:cxn modelId="{EB78BE35-ED4A-4AB0-95B0-40EB1D335C47}" type="presParOf" srcId="{D3C4BBC8-0924-4E6A-8E76-270630F27BFA}" destId="{7AD5C33D-A18B-4E22-99DE-A29E9C9B057D}" srcOrd="2" destOrd="0" presId="urn:microsoft.com/office/officeart/2018/2/layout/IconVerticalSolidList"/>
    <dgm:cxn modelId="{38F572FC-4174-46B8-B0D3-D0AC7C5A4339}" type="presParOf" srcId="{D3C4BBC8-0924-4E6A-8E76-270630F27BFA}" destId="{31CF1B37-725E-4AEF-9348-FCC532619A28}" srcOrd="3" destOrd="0" presId="urn:microsoft.com/office/officeart/2018/2/layout/IconVerticalSolidList"/>
    <dgm:cxn modelId="{CD3573F1-65D5-4AA7-9400-88EA06CD757D}" type="presParOf" srcId="{FB0D2210-8E43-414E-B4E4-C5AA093AC247}" destId="{28639700-BFE3-4CBF-91CC-AB713CE13880}" srcOrd="3" destOrd="0" presId="urn:microsoft.com/office/officeart/2018/2/layout/IconVerticalSolidList"/>
    <dgm:cxn modelId="{D189D001-1A4B-44B7-BE09-F4A4113FA589}" type="presParOf" srcId="{FB0D2210-8E43-414E-B4E4-C5AA093AC247}" destId="{D3A9481D-37FF-4FC9-AAD1-4E61F3339811}" srcOrd="4" destOrd="0" presId="urn:microsoft.com/office/officeart/2018/2/layout/IconVerticalSolidList"/>
    <dgm:cxn modelId="{361DAAF9-DA9B-454C-A288-5B72DE533DCB}" type="presParOf" srcId="{D3A9481D-37FF-4FC9-AAD1-4E61F3339811}" destId="{1429B257-E72B-4ECB-AB41-30D24813474F}" srcOrd="0" destOrd="0" presId="urn:microsoft.com/office/officeart/2018/2/layout/IconVerticalSolidList"/>
    <dgm:cxn modelId="{DE32E7FD-D9D0-4AE0-81C8-23FAB22C745C}" type="presParOf" srcId="{D3A9481D-37FF-4FC9-AAD1-4E61F3339811}" destId="{C5508F48-8D1E-4818-AEDC-54E9D81D874D}" srcOrd="1" destOrd="0" presId="urn:microsoft.com/office/officeart/2018/2/layout/IconVerticalSolidList"/>
    <dgm:cxn modelId="{F430E6A1-0CB6-4BDC-9BC7-86BA3B27CDDF}" type="presParOf" srcId="{D3A9481D-37FF-4FC9-AAD1-4E61F3339811}" destId="{109B8539-5407-40ED-9572-14A6D52D0770}" srcOrd="2" destOrd="0" presId="urn:microsoft.com/office/officeart/2018/2/layout/IconVerticalSolidList"/>
    <dgm:cxn modelId="{77073E68-D386-41B3-8121-29AE4BB5E0C3}" type="presParOf" srcId="{D3A9481D-37FF-4FC9-AAD1-4E61F3339811}" destId="{84A9D986-9699-493F-9B97-2C8D3D18835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CCC8AD-1909-4368-BC7E-1F1B53D81F8C}" type="doc">
      <dgm:prSet loTypeId="urn:microsoft.com/office/officeart/2005/8/layout/hChevron3" loCatId="process" qsTypeId="urn:microsoft.com/office/officeart/2005/8/quickstyle/simple1" qsCatId="simple" csTypeId="urn:microsoft.com/office/officeart/2005/8/colors/colorful3" csCatId="colorful" phldr="1"/>
      <dgm:spPr/>
    </dgm:pt>
    <dgm:pt modelId="{F979CA06-F03E-4EE8-BE27-1AB6198205C2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EDA</a:t>
          </a:r>
        </a:p>
      </dgm:t>
    </dgm:pt>
    <dgm:pt modelId="{62E5413E-6573-4F8F-BA0A-D694912C89DB}" type="parTrans" cxnId="{7138D561-F1D8-453C-AF91-896F99A883CB}">
      <dgm:prSet/>
      <dgm:spPr/>
      <dgm:t>
        <a:bodyPr/>
        <a:lstStyle/>
        <a:p>
          <a:endParaRPr lang="en-US"/>
        </a:p>
      </dgm:t>
    </dgm:pt>
    <dgm:pt modelId="{1AE53AFA-0231-4BBC-B68F-F6C726EEA6A7}" type="sibTrans" cxnId="{7138D561-F1D8-453C-AF91-896F99A883CB}">
      <dgm:prSet/>
      <dgm:spPr/>
      <dgm:t>
        <a:bodyPr/>
        <a:lstStyle/>
        <a:p>
          <a:endParaRPr lang="en-US"/>
        </a:p>
      </dgm:t>
    </dgm:pt>
    <dgm:pt modelId="{9298A3C3-56A0-405B-B912-B69F5F8418C9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Modelling</a:t>
          </a:r>
        </a:p>
      </dgm:t>
    </dgm:pt>
    <dgm:pt modelId="{957BB06D-DF3B-4108-B25B-5E5C1800F156}" type="parTrans" cxnId="{6CEE74A2-504F-42E4-A297-2479A8D185D6}">
      <dgm:prSet/>
      <dgm:spPr/>
      <dgm:t>
        <a:bodyPr/>
        <a:lstStyle/>
        <a:p>
          <a:endParaRPr lang="en-US"/>
        </a:p>
      </dgm:t>
    </dgm:pt>
    <dgm:pt modelId="{BEAB49F0-F7C2-4370-8B20-EFA5B4929953}" type="sibTrans" cxnId="{6CEE74A2-504F-42E4-A297-2479A8D185D6}">
      <dgm:prSet/>
      <dgm:spPr/>
      <dgm:t>
        <a:bodyPr/>
        <a:lstStyle/>
        <a:p>
          <a:endParaRPr lang="en-US"/>
        </a:p>
      </dgm:t>
    </dgm:pt>
    <dgm:pt modelId="{8A6A2B89-8547-44AB-A95D-5A4192E83AB5}">
      <dgm:prSet phldrT="[Text]" custT="1"/>
      <dgm:spPr>
        <a:solidFill>
          <a:schemeClr val="bg2">
            <a:lumMod val="90000"/>
          </a:scheme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Data Processing</a:t>
          </a:r>
        </a:p>
      </dgm:t>
    </dgm:pt>
    <dgm:pt modelId="{E370D508-9A24-4A3B-BBE1-41F41F1ACEF5}" type="parTrans" cxnId="{88C8F440-FC23-4728-A4E6-2A6252F78DAB}">
      <dgm:prSet/>
      <dgm:spPr/>
      <dgm:t>
        <a:bodyPr/>
        <a:lstStyle/>
        <a:p>
          <a:endParaRPr lang="en-US"/>
        </a:p>
      </dgm:t>
    </dgm:pt>
    <dgm:pt modelId="{A141D1CC-D04B-471E-ABFB-3750E4A451F7}" type="sibTrans" cxnId="{88C8F440-FC23-4728-A4E6-2A6252F78DAB}">
      <dgm:prSet/>
      <dgm:spPr/>
      <dgm:t>
        <a:bodyPr/>
        <a:lstStyle/>
        <a:p>
          <a:endParaRPr lang="en-US"/>
        </a:p>
      </dgm:t>
    </dgm:pt>
    <dgm:pt modelId="{90EAE561-0DFC-4168-8087-8CDE5821DD8B}" type="pres">
      <dgm:prSet presAssocID="{66CCC8AD-1909-4368-BC7E-1F1B53D81F8C}" presName="Name0" presStyleCnt="0">
        <dgm:presLayoutVars>
          <dgm:dir/>
          <dgm:resizeHandles val="exact"/>
        </dgm:presLayoutVars>
      </dgm:prSet>
      <dgm:spPr/>
    </dgm:pt>
    <dgm:pt modelId="{046D829A-074A-4180-937D-C9380714454E}" type="pres">
      <dgm:prSet presAssocID="{8A6A2B89-8547-44AB-A95D-5A4192E83AB5}" presName="parTxOnly" presStyleLbl="node1" presStyleIdx="0" presStyleCnt="3" custScaleX="130113" custLinFactNeighborX="-48095">
        <dgm:presLayoutVars>
          <dgm:bulletEnabled val="1"/>
        </dgm:presLayoutVars>
      </dgm:prSet>
      <dgm:spPr/>
    </dgm:pt>
    <dgm:pt modelId="{E2956360-7F06-4F03-9822-82097ED58F2F}" type="pres">
      <dgm:prSet presAssocID="{A141D1CC-D04B-471E-ABFB-3750E4A451F7}" presName="parSpace" presStyleCnt="0"/>
      <dgm:spPr/>
    </dgm:pt>
    <dgm:pt modelId="{116C1920-00CD-4625-BDD0-CFF1CD764AB6}" type="pres">
      <dgm:prSet presAssocID="{F979CA06-F03E-4EE8-BE27-1AB6198205C2}" presName="parTxOnly" presStyleLbl="node1" presStyleIdx="1" presStyleCnt="3" custLinFactY="-100000" custLinFactNeighborX="-44351" custLinFactNeighborY="-160019">
        <dgm:presLayoutVars>
          <dgm:bulletEnabled val="1"/>
        </dgm:presLayoutVars>
      </dgm:prSet>
      <dgm:spPr/>
    </dgm:pt>
    <dgm:pt modelId="{05EFA8EC-4C68-4B5E-9BD9-E67004B894D6}" type="pres">
      <dgm:prSet presAssocID="{1AE53AFA-0231-4BBC-B68F-F6C726EEA6A7}" presName="parSpace" presStyleCnt="0"/>
      <dgm:spPr/>
    </dgm:pt>
    <dgm:pt modelId="{4CE974DC-5460-4B80-86D4-107D8B742A0B}" type="pres">
      <dgm:prSet presAssocID="{9298A3C3-56A0-405B-B912-B69F5F8418C9}" presName="parTxOnly" presStyleLbl="node1" presStyleIdx="2" presStyleCnt="3" custScaleX="78950" custLinFactNeighborX="-2745">
        <dgm:presLayoutVars>
          <dgm:bulletEnabled val="1"/>
        </dgm:presLayoutVars>
      </dgm:prSet>
      <dgm:spPr/>
    </dgm:pt>
  </dgm:ptLst>
  <dgm:cxnLst>
    <dgm:cxn modelId="{94E1933E-EC02-4A42-9368-680C3E9EE177}" type="presOf" srcId="{F979CA06-F03E-4EE8-BE27-1AB6198205C2}" destId="{116C1920-00CD-4625-BDD0-CFF1CD764AB6}" srcOrd="0" destOrd="0" presId="urn:microsoft.com/office/officeart/2005/8/layout/hChevron3"/>
    <dgm:cxn modelId="{88C8F440-FC23-4728-A4E6-2A6252F78DAB}" srcId="{66CCC8AD-1909-4368-BC7E-1F1B53D81F8C}" destId="{8A6A2B89-8547-44AB-A95D-5A4192E83AB5}" srcOrd="0" destOrd="0" parTransId="{E370D508-9A24-4A3B-BBE1-41F41F1ACEF5}" sibTransId="{A141D1CC-D04B-471E-ABFB-3750E4A451F7}"/>
    <dgm:cxn modelId="{5442934F-FF3D-554A-A123-C8C1EFF75A2B}" type="presOf" srcId="{66CCC8AD-1909-4368-BC7E-1F1B53D81F8C}" destId="{90EAE561-0DFC-4168-8087-8CDE5821DD8B}" srcOrd="0" destOrd="0" presId="urn:microsoft.com/office/officeart/2005/8/layout/hChevron3"/>
    <dgm:cxn modelId="{7077765C-8448-5F41-AF32-F020D06A9838}" type="presOf" srcId="{9298A3C3-56A0-405B-B912-B69F5F8418C9}" destId="{4CE974DC-5460-4B80-86D4-107D8B742A0B}" srcOrd="0" destOrd="0" presId="urn:microsoft.com/office/officeart/2005/8/layout/hChevron3"/>
    <dgm:cxn modelId="{7138D561-F1D8-453C-AF91-896F99A883CB}" srcId="{66CCC8AD-1909-4368-BC7E-1F1B53D81F8C}" destId="{F979CA06-F03E-4EE8-BE27-1AB6198205C2}" srcOrd="1" destOrd="0" parTransId="{62E5413E-6573-4F8F-BA0A-D694912C89DB}" sibTransId="{1AE53AFA-0231-4BBC-B68F-F6C726EEA6A7}"/>
    <dgm:cxn modelId="{6CEE74A2-504F-42E4-A297-2479A8D185D6}" srcId="{66CCC8AD-1909-4368-BC7E-1F1B53D81F8C}" destId="{9298A3C3-56A0-405B-B912-B69F5F8418C9}" srcOrd="2" destOrd="0" parTransId="{957BB06D-DF3B-4108-B25B-5E5C1800F156}" sibTransId="{BEAB49F0-F7C2-4370-8B20-EFA5B4929953}"/>
    <dgm:cxn modelId="{8A1F96D2-D35E-C448-9094-340D27DD641D}" type="presOf" srcId="{8A6A2B89-8547-44AB-A95D-5A4192E83AB5}" destId="{046D829A-074A-4180-937D-C9380714454E}" srcOrd="0" destOrd="0" presId="urn:microsoft.com/office/officeart/2005/8/layout/hChevron3"/>
    <dgm:cxn modelId="{D0AF8EF4-F394-FA4C-A1E3-FE5E35BA34BF}" type="presParOf" srcId="{90EAE561-0DFC-4168-8087-8CDE5821DD8B}" destId="{046D829A-074A-4180-937D-C9380714454E}" srcOrd="0" destOrd="0" presId="urn:microsoft.com/office/officeart/2005/8/layout/hChevron3"/>
    <dgm:cxn modelId="{B7220511-BB8F-E54C-8D12-7D72DB761F78}" type="presParOf" srcId="{90EAE561-0DFC-4168-8087-8CDE5821DD8B}" destId="{E2956360-7F06-4F03-9822-82097ED58F2F}" srcOrd="1" destOrd="0" presId="urn:microsoft.com/office/officeart/2005/8/layout/hChevron3"/>
    <dgm:cxn modelId="{F2C63C3B-3D93-F64F-9845-C9FB6263A025}" type="presParOf" srcId="{90EAE561-0DFC-4168-8087-8CDE5821DD8B}" destId="{116C1920-00CD-4625-BDD0-CFF1CD764AB6}" srcOrd="2" destOrd="0" presId="urn:microsoft.com/office/officeart/2005/8/layout/hChevron3"/>
    <dgm:cxn modelId="{9E26585E-7F0D-B941-B05C-928F66DFEDD2}" type="presParOf" srcId="{90EAE561-0DFC-4168-8087-8CDE5821DD8B}" destId="{05EFA8EC-4C68-4B5E-9BD9-E67004B894D6}" srcOrd="3" destOrd="0" presId="urn:microsoft.com/office/officeart/2005/8/layout/hChevron3"/>
    <dgm:cxn modelId="{64D296F1-DC41-AF4C-B82D-20C6A075A3A9}" type="presParOf" srcId="{90EAE561-0DFC-4168-8087-8CDE5821DD8B}" destId="{4CE974DC-5460-4B80-86D4-107D8B742A0B}" srcOrd="4" destOrd="0" presId="urn:microsoft.com/office/officeart/2005/8/layout/hChevron3"/>
  </dgm:cxnLst>
  <dgm:bg/>
  <dgm:whole>
    <a:ln>
      <a:solidFill>
        <a:schemeClr val="dk1">
          <a:shade val="8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Processing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41126" y="0"/>
          <a:ext cx="1677775" cy="298384"/>
        </a:xfrm>
        <a:prstGeom prst="homePlate">
          <a:avLst/>
        </a:prstGeom>
        <a:solidFill>
          <a:schemeClr val="accent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Process</a:t>
          </a:r>
        </a:p>
      </dsp:txBody>
      <dsp:txXfrm>
        <a:off x="41126" y="0"/>
        <a:ext cx="1603179" cy="298384"/>
      </dsp:txXfrm>
    </dsp:sp>
    <dsp:sp modelId="{116C1920-00CD-4625-BDD0-CFF1CD764AB6}">
      <dsp:nvSpPr>
        <dsp:cNvPr id="0" name=""/>
        <dsp:cNvSpPr/>
      </dsp:nvSpPr>
      <dsp:spPr>
        <a:xfrm>
          <a:off x="1343892" y="0"/>
          <a:ext cx="1677775" cy="298384"/>
        </a:xfrm>
        <a:prstGeom prst="chevron">
          <a:avLst/>
        </a:prstGeom>
        <a:solidFill>
          <a:schemeClr val="accent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Analyze</a:t>
          </a:r>
        </a:p>
      </dsp:txBody>
      <dsp:txXfrm>
        <a:off x="1493084" y="0"/>
        <a:ext cx="1379391" cy="298384"/>
      </dsp:txXfrm>
    </dsp:sp>
    <dsp:sp modelId="{4CE974DC-5460-4B80-86D4-107D8B742A0B}">
      <dsp:nvSpPr>
        <dsp:cNvPr id="0" name=""/>
        <dsp:cNvSpPr/>
      </dsp:nvSpPr>
      <dsp:spPr>
        <a:xfrm>
          <a:off x="2686113" y="0"/>
          <a:ext cx="1677775" cy="298384"/>
        </a:xfrm>
        <a:prstGeom prst="chevron">
          <a:avLst/>
        </a:prstGeom>
        <a:solidFill>
          <a:schemeClr val="accent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Model</a:t>
          </a:r>
        </a:p>
      </dsp:txBody>
      <dsp:txXfrm>
        <a:off x="2835305" y="0"/>
        <a:ext cx="1379391" cy="298384"/>
      </dsp:txXfrm>
    </dsp:sp>
    <dsp:sp modelId="{27283272-6E45-48B0-8A3E-C7F582ABF2FA}">
      <dsp:nvSpPr>
        <dsp:cNvPr id="0" name=""/>
        <dsp:cNvSpPr/>
      </dsp:nvSpPr>
      <dsp:spPr>
        <a:xfrm>
          <a:off x="4030006" y="0"/>
          <a:ext cx="1677775" cy="298384"/>
        </a:xfrm>
        <a:prstGeom prst="chevron">
          <a:avLst/>
        </a:prstGeom>
        <a:solidFill>
          <a:schemeClr val="accent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Insights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4179198" y="0"/>
        <a:ext cx="1379391" cy="29838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3A316-BC98-430A-8455-807615BD68F7}">
      <dsp:nvSpPr>
        <dsp:cNvPr id="0" name=""/>
        <dsp:cNvSpPr/>
      </dsp:nvSpPr>
      <dsp:spPr>
        <a:xfrm>
          <a:off x="0" y="449"/>
          <a:ext cx="11029950" cy="105066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CFCA38-02E6-4513-9C31-F117A85D99DA}">
      <dsp:nvSpPr>
        <dsp:cNvPr id="0" name=""/>
        <dsp:cNvSpPr/>
      </dsp:nvSpPr>
      <dsp:spPr>
        <a:xfrm>
          <a:off x="317827" y="236849"/>
          <a:ext cx="577867" cy="577867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E00F16-2830-4A5F-8494-9DC1BB0403F4}">
      <dsp:nvSpPr>
        <dsp:cNvPr id="0" name=""/>
        <dsp:cNvSpPr/>
      </dsp:nvSpPr>
      <dsp:spPr>
        <a:xfrm>
          <a:off x="1213522" y="449"/>
          <a:ext cx="9816427" cy="10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4.85</a:t>
          </a:r>
          <a:r>
            <a:rPr lang="en-US" sz="1600" kern="1200" baseline="0" dirty="0"/>
            <a:t> years is the average time it takes a person diagnosed with cancer can survive</a:t>
          </a:r>
          <a:endParaRPr lang="en-US" sz="1600" kern="1200" dirty="0"/>
        </a:p>
      </dsp:txBody>
      <dsp:txXfrm>
        <a:off x="1213522" y="449"/>
        <a:ext cx="9816427" cy="1050668"/>
      </dsp:txXfrm>
    </dsp:sp>
    <dsp:sp modelId="{C33B4FB6-DCE5-490A-B25C-79B07426A5E9}">
      <dsp:nvSpPr>
        <dsp:cNvPr id="0" name=""/>
        <dsp:cNvSpPr/>
      </dsp:nvSpPr>
      <dsp:spPr>
        <a:xfrm>
          <a:off x="0" y="1313784"/>
          <a:ext cx="11029950" cy="105066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ABD8A6-36D5-4A7B-B2DB-35DFFDC61C03}">
      <dsp:nvSpPr>
        <dsp:cNvPr id="0" name=""/>
        <dsp:cNvSpPr/>
      </dsp:nvSpPr>
      <dsp:spPr>
        <a:xfrm>
          <a:off x="317827" y="1550185"/>
          <a:ext cx="577867" cy="577867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CF1B37-725E-4AEF-9348-FCC532619A28}">
      <dsp:nvSpPr>
        <dsp:cNvPr id="0" name=""/>
        <dsp:cNvSpPr/>
      </dsp:nvSpPr>
      <dsp:spPr>
        <a:xfrm>
          <a:off x="1213522" y="1313784"/>
          <a:ext cx="9816427" cy="10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There</a:t>
          </a:r>
          <a:r>
            <a:rPr lang="en-US" sz="1600" kern="1200" baseline="0" dirty="0"/>
            <a:t> were 1821 males and 2070 females in the survived in the first period with a probability of 0.97 </a:t>
          </a:r>
          <a:endParaRPr lang="en-US" sz="1600" kern="1200" dirty="0"/>
        </a:p>
      </dsp:txBody>
      <dsp:txXfrm>
        <a:off x="1213522" y="1313784"/>
        <a:ext cx="9816427" cy="1050668"/>
      </dsp:txXfrm>
    </dsp:sp>
    <dsp:sp modelId="{1429B257-E72B-4ECB-AB41-30D24813474F}">
      <dsp:nvSpPr>
        <dsp:cNvPr id="0" name=""/>
        <dsp:cNvSpPr/>
      </dsp:nvSpPr>
      <dsp:spPr>
        <a:xfrm>
          <a:off x="0" y="2627120"/>
          <a:ext cx="11029950" cy="105066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508F48-8D1E-4818-AEDC-54E9D81D874D}">
      <dsp:nvSpPr>
        <dsp:cNvPr id="0" name=""/>
        <dsp:cNvSpPr/>
      </dsp:nvSpPr>
      <dsp:spPr>
        <a:xfrm>
          <a:off x="317827" y="2863520"/>
          <a:ext cx="577867" cy="577867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A9D986-9699-493F-9B97-2C8D3D188358}">
      <dsp:nvSpPr>
        <dsp:cNvPr id="0" name=""/>
        <dsp:cNvSpPr/>
      </dsp:nvSpPr>
      <dsp:spPr>
        <a:xfrm>
          <a:off x="1213522" y="2627120"/>
          <a:ext cx="9816427" cy="10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6" tIns="111196" rIns="111196" bIns="11119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Asian/Mideast Indian, Black/African-American, White, Unknown had high survival rate. Age 60-70 had a higher survival rate </a:t>
          </a:r>
        </a:p>
      </dsp:txBody>
      <dsp:txXfrm>
        <a:off x="1213522" y="2627120"/>
        <a:ext cx="9816427" cy="10506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2696119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2607806" cy="353251"/>
      </dsp:txXfrm>
    </dsp:sp>
    <dsp:sp modelId="{116C1920-00CD-4625-BDD0-CFF1CD764AB6}">
      <dsp:nvSpPr>
        <dsp:cNvPr id="0" name=""/>
        <dsp:cNvSpPr/>
      </dsp:nvSpPr>
      <dsp:spPr>
        <a:xfrm>
          <a:off x="2157208" y="0"/>
          <a:ext cx="2696119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333834" y="0"/>
        <a:ext cx="2342868" cy="353251"/>
      </dsp:txXfrm>
    </dsp:sp>
    <dsp:sp modelId="{4CE974DC-5460-4B80-86D4-107D8B742A0B}">
      <dsp:nvSpPr>
        <dsp:cNvPr id="0" name=""/>
        <dsp:cNvSpPr/>
      </dsp:nvSpPr>
      <dsp:spPr>
        <a:xfrm>
          <a:off x="4299302" y="0"/>
          <a:ext cx="2128586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475928" y="0"/>
        <a:ext cx="1775335" cy="3532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829A-074A-4180-937D-C9380714454E}">
      <dsp:nvSpPr>
        <dsp:cNvPr id="0" name=""/>
        <dsp:cNvSpPr/>
      </dsp:nvSpPr>
      <dsp:spPr>
        <a:xfrm>
          <a:off x="0" y="0"/>
          <a:ext cx="3115040" cy="353251"/>
        </a:xfrm>
        <a:prstGeom prst="homePlate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Data Processing</a:t>
          </a:r>
        </a:p>
      </dsp:txBody>
      <dsp:txXfrm>
        <a:off x="0" y="0"/>
        <a:ext cx="3026727" cy="353251"/>
      </dsp:txXfrm>
    </dsp:sp>
    <dsp:sp modelId="{116C1920-00CD-4625-BDD0-CFF1CD764AB6}">
      <dsp:nvSpPr>
        <dsp:cNvPr id="0" name=""/>
        <dsp:cNvSpPr/>
      </dsp:nvSpPr>
      <dsp:spPr>
        <a:xfrm>
          <a:off x="2424535" y="0"/>
          <a:ext cx="2394104" cy="353251"/>
        </a:xfrm>
        <a:prstGeom prst="chevron">
          <a:avLst/>
        </a:prstGeom>
        <a:solidFill>
          <a:schemeClr val="bg2">
            <a:lumMod val="9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EDA</a:t>
          </a:r>
        </a:p>
      </dsp:txBody>
      <dsp:txXfrm>
        <a:off x="2601161" y="0"/>
        <a:ext cx="2040853" cy="353251"/>
      </dsp:txXfrm>
    </dsp:sp>
    <dsp:sp modelId="{4CE974DC-5460-4B80-86D4-107D8B742A0B}">
      <dsp:nvSpPr>
        <dsp:cNvPr id="0" name=""/>
        <dsp:cNvSpPr/>
      </dsp:nvSpPr>
      <dsp:spPr>
        <a:xfrm>
          <a:off x="4539036" y="0"/>
          <a:ext cx="1890145" cy="353251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Modelling</a:t>
          </a:r>
        </a:p>
      </dsp:txBody>
      <dsp:txXfrm>
        <a:off x="4715662" y="0"/>
        <a:ext cx="1536894" cy="353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975854-5E73-492B-BD23-8245C815DF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31D7F-E7D5-441B-82A8-D474D9D946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D194E-593E-42CD-BA46-8CF1024454BF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A8A5-AC2E-4616-8F0A-BBF5D43086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524EF-037A-4F9C-8916-BBEC73F137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1D517-D755-4C8D-8782-25533D42D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31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EA51D9C-F892-1F4F-A2A4-A7B1D3E8039F}" type="datetimeFigureOut">
              <a:rPr lang="en-US" smtClean="0">
                <a:uFillTx/>
              </a:rPr>
              <a:t>8/28/19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0AF84937-61C6-0144-A2F9-156889D283FB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608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103 is when the event happened, the event is survived (No. of patients in the first period = 3891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7046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(Mean = 4.85) That’s how long it takes for a patient diagnosed with Cancer to survive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2875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9169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rank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F84937-61C6-0144-A2F9-156889D283FB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0948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e4f94327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e4f943277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e4f943277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875E62-D906-4C45-B3B2-DC1CF62120A3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44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2A4BA-A98C-4407-887C-EBE41CA62BF7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4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67E398-D618-4FDA-AA0C-AF83207D825A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99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4DE1-D544-4BF4-9B17-07B76890E54A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22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AAC0575-197A-49C0-BFB5-985A418B1A29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1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C007A-0859-45A5-AD54-9199ABCAA129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8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F8D4F-E351-4D12-A030-EF8CCCC5EC5E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B354-8559-43CE-A9D6-89E81836809D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685C6-641D-4756-99B4-9E4D84F6846E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3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CB7D55-9F7E-4E14-82F3-4D45A6CB09D2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79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8FD-E65F-4891-B399-31580675658D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0EDD789-7D9E-4E04-8786-F979EBDDE147}" type="datetime1">
              <a:rPr lang="en-US" smtClean="0"/>
              <a:t>8/28/19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8A0F62C-F525-4F9E-932E-3B0D97A3C3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974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8.tiff"/><Relationship Id="rId4" Type="http://schemas.openxmlformats.org/officeDocument/2006/relationships/diagramLayout" Target="../diagrams/layout7.xml"/><Relationship Id="rId9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diagramLayout" Target="../diagrams/layout10.xml"/><Relationship Id="rId7" Type="http://schemas.openxmlformats.org/officeDocument/2006/relationships/image" Target="../media/image21.tif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7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Layout" Target="../diagrams/layout5.xml"/><Relationship Id="rId7" Type="http://schemas.openxmlformats.org/officeDocument/2006/relationships/image" Target="../media/image12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6893B82E-854C-4EBE-9181-3233D76DE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62D338C-33B8-4AD2-95E1-F78D10F83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38175"/>
            <a:ext cx="7485542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12AEB-C22F-46FF-A75E-72D8E10C1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2" y="1419225"/>
            <a:ext cx="6995497" cy="1618435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rgbClr val="FFFFFF"/>
                </a:solidFill>
              </a:rPr>
              <a:t>Survival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2D654-40A4-4670-9DBF-83473DAAF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sz="2000" b="1" cap="none" dirty="0">
                <a:solidFill>
                  <a:schemeClr val="bg2"/>
                </a:solidFill>
              </a:rPr>
              <a:t>Course: Health Analytics</a:t>
            </a:r>
            <a:endParaRPr lang="en-US" sz="2000" cap="none" dirty="0">
              <a:solidFill>
                <a:schemeClr val="bg2"/>
              </a:solidFill>
            </a:endParaRPr>
          </a:p>
          <a:p>
            <a:r>
              <a:rPr lang="en-US" sz="1900" cap="none" dirty="0">
                <a:solidFill>
                  <a:schemeClr val="bg2"/>
                </a:solidFill>
              </a:rPr>
              <a:t>Prepared By:  Anupriya Thirumurthy</a:t>
            </a:r>
          </a:p>
          <a:p>
            <a:r>
              <a:rPr lang="en-US" sz="1900" cap="none" dirty="0">
                <a:solidFill>
                  <a:schemeClr val="bg2"/>
                </a:solidFill>
              </a:rPr>
              <a:t>Prepared For: Arnab Bose</a:t>
            </a:r>
          </a:p>
          <a:p>
            <a:r>
              <a:rPr lang="en-US" sz="1900" cap="none" dirty="0">
                <a:solidFill>
                  <a:schemeClr val="bg2"/>
                </a:solidFill>
              </a:rPr>
              <a:t>March 7, 2019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E7C66B9-3219-4743-A8FC-126889285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C1AFF3-F2FF-40D8-90BB-FBEF27452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5C08-33A1-4A70-AA18-A774E8A1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  <a:prstGeom prst="ellipse">
            <a:avLst/>
          </a:prstGeo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8A0F62C-F525-4F9E-932E-3B0D97A3C3E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4D1434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D1434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E5661-E8A2-4842-98E6-2F220F437357}"/>
              </a:ext>
            </a:extLst>
          </p:cNvPr>
          <p:cNvSpPr txBox="1"/>
          <p:nvPr/>
        </p:nvSpPr>
        <p:spPr>
          <a:xfrm>
            <a:off x="1229910" y="3557672"/>
            <a:ext cx="221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ADVENTURE WITH A SMILE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FDCFF-3B03-A346-9606-5F6FC631B3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91" y="956414"/>
            <a:ext cx="3679773" cy="2127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11572-C073-7246-8913-0021987DD5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394" y="4172737"/>
            <a:ext cx="3557765" cy="159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50A975-4808-4C54-A261-1CE82F71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849965"/>
            <a:ext cx="11029616" cy="988332"/>
          </a:xfrm>
        </p:spPr>
        <p:txBody>
          <a:bodyPr>
            <a:noAutofit/>
          </a:bodyPr>
          <a:lstStyle/>
          <a:p>
            <a:r>
              <a:rPr lang="en-US" sz="4000" b="1" cap="none" dirty="0"/>
              <a:t>Kaplan Maier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676081-7813-47C5-BD1E-689AA53A6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4CF5976-22EA-4B66-9ED0-0F9CF7EFBB19}"/>
              </a:ext>
            </a:extLst>
          </p:cNvPr>
          <p:cNvGraphicFramePr/>
          <p:nvPr/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7B4BF-C715-4DF6-8170-EE0A7BC8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31E0B-8E69-1C48-87D6-BD20EABF0FA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65" y="2132916"/>
            <a:ext cx="6386721" cy="3728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2695-6FC2-7843-B5C3-DACD605B6A7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7914" y="1993709"/>
            <a:ext cx="3715069" cy="43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7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8FFB-2A2C-4138-B344-88046BA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946037"/>
            <a:ext cx="3171905" cy="2602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cap="none" dirty="0">
                <a:solidFill>
                  <a:srgbClr val="FFFFFF"/>
                </a:solidFill>
              </a:rPr>
              <a:t>Kaplan Maier – Gender (Group)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110" y="3812345"/>
            <a:ext cx="3033249" cy="20959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0  (Male)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1 (Female)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8481218"/>
              </p:ext>
            </p:extLst>
          </p:nvPr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F9E5593-6836-2843-905C-F7165943886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042" y="659834"/>
            <a:ext cx="3345583" cy="61527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1043F0-258A-434C-B636-9013CB7522B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233" y="731051"/>
            <a:ext cx="4481219" cy="344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9B4CE-421F-B848-89B3-618F5161FFF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8990" y="4359280"/>
            <a:ext cx="3429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2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8FFB-2A2C-4138-B344-88046BA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946037"/>
            <a:ext cx="3171905" cy="2602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cap="none" dirty="0">
                <a:solidFill>
                  <a:srgbClr val="FFFFFF"/>
                </a:solidFill>
              </a:rPr>
              <a:t>Kaplan Maier – Age (Group)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/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248020D-CC2B-F943-920C-8BC6919F569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98" y="1171575"/>
            <a:ext cx="798545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1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8FFB-2A2C-4138-B344-88046BA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12" y="614405"/>
            <a:ext cx="2756284" cy="1941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cap="none" dirty="0">
                <a:solidFill>
                  <a:srgbClr val="FFFFFF"/>
                </a:solidFill>
              </a:rPr>
              <a:t>Kaplan Maier – Race (Group)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110" y="2873830"/>
            <a:ext cx="3203254" cy="303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-1(Null)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0 (American Indian or Alaska Native)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1 (Asian/Mideast Indian)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2 (Black/African-American)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3 (More than one Race)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4 (Native Hawaiian/Other Pacific Islander)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5 (Patient Declined)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6 (Unknown)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7 (White)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/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0629FCA1-597A-BB48-90FA-7B067B8DA0E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2568" y="1140031"/>
            <a:ext cx="6884087" cy="45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7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8FFB-2A2C-4138-B344-88046BAA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12" y="614405"/>
            <a:ext cx="2756284" cy="1941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cap="none" dirty="0">
                <a:solidFill>
                  <a:srgbClr val="FFFFFF"/>
                </a:solidFill>
              </a:rPr>
              <a:t>Kaplan Maier – Race (Group)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110" y="2873830"/>
            <a:ext cx="3203254" cy="3034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-1(Null)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0 (American Indian or Alaska Native)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1 (Asian/Mideast Indian)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2 (Black/African-American)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3 (More than one Race)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4 (Native Hawaiian/Other Pacific Islander)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5 (Patient Declined)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6 (Unknown)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dirty="0">
                <a:solidFill>
                  <a:srgbClr val="FFFFFF"/>
                </a:solidFill>
              </a:rPr>
              <a:t>Group = 7 (White)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74F3B-353A-4C41-BC68-0B53C5A39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428A055-019A-4F96-8E43-A392FC00463A}"/>
              </a:ext>
            </a:extLst>
          </p:cNvPr>
          <p:cNvGraphicFramePr/>
          <p:nvPr/>
        </p:nvGraphicFramePr>
        <p:xfrm>
          <a:off x="5657092" y="4789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2CD8F7A-6766-884A-A0EB-3974884DB96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399" y="614405"/>
            <a:ext cx="4187541" cy="5870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257A2-7A35-B042-AAD4-AC166EADF95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161" y="669823"/>
            <a:ext cx="2836647" cy="60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0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/>
              <a:t>15</a:t>
            </a:fld>
            <a:endParaRPr sz="1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53756B-E014-43C2-88FE-446403579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0273"/>
              </p:ext>
            </p:extLst>
          </p:nvPr>
        </p:nvGraphicFramePr>
        <p:xfrm>
          <a:off x="6037685" y="89492"/>
          <a:ext cx="5707782" cy="298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DD89EB7-5635-411E-B365-C70E8CB667F3}"/>
              </a:ext>
            </a:extLst>
          </p:cNvPr>
          <p:cNvSpPr txBox="1">
            <a:spLocks/>
          </p:cNvSpPr>
          <p:nvPr/>
        </p:nvSpPr>
        <p:spPr>
          <a:xfrm>
            <a:off x="733592" y="8545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cap="none" dirty="0"/>
              <a:t>Insights 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A7263AE-614D-2449-B808-6E205632C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26891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5D4F5-3662-B645-B5CE-EF5A1C30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5D50-DC5A-0041-A321-FF877FF5B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Enrich the Death Rates Column</a:t>
            </a:r>
          </a:p>
          <a:p>
            <a:r>
              <a:rPr lang="en-US" dirty="0"/>
              <a:t>Try other models with SMOTE Technique</a:t>
            </a:r>
          </a:p>
          <a:p>
            <a:r>
              <a:rPr lang="en-US" dirty="0"/>
              <a:t>Try Cox proportional with One-Hot Encoding variables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A55FF-4A2E-D54E-8075-7FCF2187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5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00F72-468F-43E0-9A85-CD9E5A11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4800" b="1" cap="none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9F02-9A06-40DE-BBB9-64D6D9362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50" y="2052084"/>
            <a:ext cx="3559304" cy="3856229"/>
          </a:xfrm>
        </p:spPr>
        <p:txBody>
          <a:bodyPr anchor="t">
            <a:normAutofit lnSpcReduction="10000"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Assumption &amp; Limitation</a:t>
            </a:r>
          </a:p>
          <a:p>
            <a:r>
              <a:rPr lang="en-US" sz="2800" dirty="0">
                <a:solidFill>
                  <a:srgbClr val="FFFFFF"/>
                </a:solidFill>
              </a:rPr>
              <a:t>Data Preprocessing</a:t>
            </a:r>
          </a:p>
          <a:p>
            <a:r>
              <a:rPr lang="en-US" sz="2800" dirty="0">
                <a:solidFill>
                  <a:srgbClr val="FFFFFF"/>
                </a:solidFill>
              </a:rPr>
              <a:t>EDA</a:t>
            </a:r>
          </a:p>
          <a:p>
            <a:r>
              <a:rPr lang="en-US" sz="2800" dirty="0">
                <a:solidFill>
                  <a:srgbClr val="FFFFFF"/>
                </a:solidFill>
              </a:rPr>
              <a:t>Modelling</a:t>
            </a:r>
          </a:p>
          <a:p>
            <a:r>
              <a:rPr lang="en-US" sz="2800" dirty="0">
                <a:solidFill>
                  <a:srgbClr val="FFFFFF"/>
                </a:solidFill>
              </a:rPr>
              <a:t>Insights</a:t>
            </a:r>
          </a:p>
          <a:p>
            <a:r>
              <a:rPr lang="en-US" sz="2800" dirty="0">
                <a:solidFill>
                  <a:srgbClr val="FFFFFF"/>
                </a:solidFill>
              </a:rPr>
              <a:t> Future 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0E5C91-3840-45CD-9550-682766315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5034" y="619125"/>
            <a:ext cx="7499291" cy="560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D3EA6-CB4E-415C-A2DB-94CA80CB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  <a:prstGeom prst="ellipse">
            <a:avLst/>
          </a:prstGeom>
        </p:spPr>
        <p:txBody>
          <a:bodyPr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8A0F62C-F525-4F9E-932E-3B0D97A3C3EA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903163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903163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36716-CE37-8143-8947-F5A4B098DF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854" y="1091257"/>
            <a:ext cx="8042146" cy="465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6343-467A-477A-A74A-28B236B1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A45C7-56D3-479E-A564-927167677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Analyze survival rate for patients with the following cancer:</a:t>
            </a:r>
          </a:p>
          <a:p>
            <a:pPr lvl="1"/>
            <a:r>
              <a:rPr lang="en-US" sz="2200" dirty="0"/>
              <a:t>Lung</a:t>
            </a:r>
          </a:p>
          <a:p>
            <a:pPr lvl="1"/>
            <a:r>
              <a:rPr lang="en-US" sz="2200" dirty="0"/>
              <a:t>Pancreas</a:t>
            </a:r>
          </a:p>
          <a:p>
            <a:pPr lvl="1"/>
            <a:r>
              <a:rPr lang="en-US" sz="2200" dirty="0"/>
              <a:t>Thyroid</a:t>
            </a:r>
          </a:p>
          <a:p>
            <a:pPr lvl="1"/>
            <a:r>
              <a:rPr lang="en-US" sz="2200" dirty="0"/>
              <a:t>Colorectal</a:t>
            </a:r>
          </a:p>
          <a:p>
            <a:pPr lvl="1"/>
            <a:r>
              <a:rPr lang="en-US" sz="2200" dirty="0"/>
              <a:t>Melanoma</a:t>
            </a:r>
          </a:p>
          <a:p>
            <a:r>
              <a:rPr lang="en-US" sz="2400" dirty="0"/>
              <a:t>Censor patients who died after 8/25/16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BE791-3EDE-4CCC-9DA6-5E62DEF3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96343-467A-477A-A74A-28B236B1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/>
              <a:t>Data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A45C7-56D3-479E-A564-927167677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Censor patients who died after 8/25/16</a:t>
            </a:r>
          </a:p>
          <a:p>
            <a:r>
              <a:rPr lang="en-US" sz="2400" dirty="0"/>
              <a:t>Subset the data to remove patients who were diagnosed after 8/25/16</a:t>
            </a:r>
          </a:p>
          <a:p>
            <a:r>
              <a:rPr lang="en-US" sz="2400" dirty="0"/>
              <a:t>Remove patients who don’t have a diagnosis date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1BE791-3EDE-4CCC-9DA6-5E62DEF3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6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20BCC-779C-4ACE-B6DA-FCF99B0A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688088"/>
            <a:ext cx="11146574" cy="1013800"/>
          </a:xfrm>
        </p:spPr>
        <p:txBody>
          <a:bodyPr>
            <a:normAutofit fontScale="90000"/>
          </a:bodyPr>
          <a:lstStyle/>
          <a:p>
            <a:r>
              <a:rPr lang="en-US" sz="4000" b="1" cap="none" dirty="0"/>
              <a:t>Data Cleaning, Transformation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6575D-12B7-4687-885D-E4355CC26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401289"/>
            <a:ext cx="11146573" cy="5343896"/>
          </a:xfrm>
        </p:spPr>
        <p:txBody>
          <a:bodyPr>
            <a:normAutofit/>
          </a:bodyPr>
          <a:lstStyle/>
          <a:p>
            <a:r>
              <a:rPr lang="en-US" sz="2000" b="1" dirty="0"/>
              <a:t>Data Cleaning</a:t>
            </a:r>
            <a:endParaRPr lang="en-US" sz="1800" dirty="0"/>
          </a:p>
          <a:p>
            <a:pPr lvl="1"/>
            <a:r>
              <a:rPr lang="en-US" sz="1800" dirty="0"/>
              <a:t>Clean Date Variables </a:t>
            </a:r>
          </a:p>
          <a:p>
            <a:pPr lvl="1"/>
            <a:r>
              <a:rPr lang="en-US" sz="1800" dirty="0"/>
              <a:t>Birth date – </a:t>
            </a:r>
            <a:r>
              <a:rPr lang="en-US" sz="1800" dirty="0" err="1"/>
              <a:t>yy</a:t>
            </a:r>
            <a:r>
              <a:rPr lang="en-US" sz="1800" dirty="0"/>
              <a:t> format</a:t>
            </a:r>
          </a:p>
          <a:p>
            <a:r>
              <a:rPr lang="en-US" sz="2000" b="1" dirty="0"/>
              <a:t>Data Transformation</a:t>
            </a:r>
          </a:p>
          <a:p>
            <a:pPr lvl="1"/>
            <a:r>
              <a:rPr lang="en-US" sz="1800" dirty="0" err="1"/>
              <a:t>Cancer_Diagnosis_DT</a:t>
            </a:r>
            <a:r>
              <a:rPr lang="en-US" sz="1800" dirty="0"/>
              <a:t> is min(any(</a:t>
            </a:r>
            <a:r>
              <a:rPr lang="en-US" sz="1800" dirty="0" err="1"/>
              <a:t>cancer_DT</a:t>
            </a:r>
            <a:r>
              <a:rPr lang="en-US" sz="1800" dirty="0"/>
              <a:t>))</a:t>
            </a:r>
          </a:p>
          <a:p>
            <a:pPr lvl="1"/>
            <a:r>
              <a:rPr lang="en-US" sz="1800" dirty="0" err="1"/>
              <a:t>Censor_data</a:t>
            </a:r>
            <a:r>
              <a:rPr lang="en-US" sz="1800" dirty="0"/>
              <a:t> (patients who died after 8/25/16)</a:t>
            </a:r>
          </a:p>
          <a:p>
            <a:r>
              <a:rPr lang="en-US" sz="2000" b="1" dirty="0"/>
              <a:t>Feature Engineering</a:t>
            </a:r>
          </a:p>
          <a:p>
            <a:pPr lvl="1"/>
            <a:r>
              <a:rPr lang="en-US" sz="1800" dirty="0"/>
              <a:t>Age (</a:t>
            </a:r>
            <a:r>
              <a:rPr lang="en-US" sz="1800" dirty="0" err="1"/>
              <a:t>currDate</a:t>
            </a:r>
            <a:r>
              <a:rPr lang="en-US" sz="1800" dirty="0"/>
              <a:t> - DOB)</a:t>
            </a:r>
          </a:p>
          <a:p>
            <a:pPr lvl="1"/>
            <a:r>
              <a:rPr lang="en-US" sz="1800" dirty="0" err="1"/>
              <a:t>Diagnosis_Age</a:t>
            </a:r>
            <a:r>
              <a:rPr lang="en-US" sz="1800" dirty="0"/>
              <a:t> (DOB - </a:t>
            </a:r>
            <a:r>
              <a:rPr lang="en-US" sz="1800" dirty="0" err="1"/>
              <a:t>Cancer_Diagnosis_DT</a:t>
            </a:r>
            <a:r>
              <a:rPr lang="en-US" sz="1800" dirty="0"/>
              <a:t> )</a:t>
            </a:r>
          </a:p>
          <a:p>
            <a:pPr lvl="1"/>
            <a:r>
              <a:rPr lang="en-US" sz="1800" dirty="0" err="1"/>
              <a:t>Survival_Years</a:t>
            </a:r>
            <a:r>
              <a:rPr lang="en-US" sz="1800" dirty="0"/>
              <a:t> (</a:t>
            </a:r>
            <a:r>
              <a:rPr lang="en-US" sz="1800" dirty="0" err="1"/>
              <a:t>timelineDate</a:t>
            </a:r>
            <a:r>
              <a:rPr lang="en-US" sz="1800" dirty="0"/>
              <a:t>/</a:t>
            </a:r>
            <a:r>
              <a:rPr lang="en-US" sz="1800" dirty="0" err="1"/>
              <a:t>DeathDate</a:t>
            </a:r>
            <a:r>
              <a:rPr lang="en-US" sz="1800" dirty="0"/>
              <a:t> - </a:t>
            </a:r>
            <a:r>
              <a:rPr lang="en-US" sz="1800" dirty="0" err="1"/>
              <a:t>Cancer_Diagnosis_DT</a:t>
            </a:r>
            <a:r>
              <a:rPr lang="en-US" sz="1800" dirty="0"/>
              <a:t> )</a:t>
            </a:r>
          </a:p>
          <a:p>
            <a:pPr lvl="1"/>
            <a:r>
              <a:rPr lang="en-US" sz="1800" dirty="0"/>
              <a:t>Survived (1 – Alive, 0 - Dead)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6E7A97-A62C-48EB-9D5D-7E5A72FC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54DA08B-0C0A-471B-A920-EFB0984F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401731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7029D8E-1746-FC42-BBDF-7A5CB8F080B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8997" y="1808125"/>
            <a:ext cx="2997200" cy="367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EE6F72-97B0-7044-81CF-BA4B4DB092A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197" y="2282662"/>
            <a:ext cx="32639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F21C3-9BB4-AB48-BC49-892952C192FD}"/>
              </a:ext>
            </a:extLst>
          </p:cNvPr>
          <p:cNvSpPr txBox="1"/>
          <p:nvPr/>
        </p:nvSpPr>
        <p:spPr>
          <a:xfrm>
            <a:off x="8746196" y="1902372"/>
            <a:ext cx="2773142" cy="38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Transformed Data</a:t>
            </a:r>
          </a:p>
        </p:txBody>
      </p:sp>
    </p:spTree>
    <p:extLst>
      <p:ext uri="{BB962C8B-B14F-4D97-AF65-F5344CB8AC3E}">
        <p14:creationId xmlns:p14="http://schemas.microsoft.com/office/powerpoint/2010/main" val="276457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977704" y="361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Distribution of Variables</a:t>
            </a:r>
            <a:endParaRPr lang="en-US" sz="4400" b="1" kern="1200" dirty="0">
              <a:solidFill>
                <a:schemeClr val="tx1"/>
              </a:solidFill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>
                <a:uFillTx/>
              </a:rPr>
              <a:pPr>
                <a:spcAft>
                  <a:spcPts val="600"/>
                </a:spcAft>
              </a:pPr>
              <a:t>6</a:t>
            </a:fld>
            <a:endParaRPr lang="en-US">
              <a:uFillTx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B586DE-18C5-41E0-B0B8-0B681F6ED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828294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3C27E80-7013-EA40-B3F0-AD5A1678CCD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714" y="1381457"/>
            <a:ext cx="8905586" cy="5371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/>
          </p:cNvSpPr>
          <p:nvPr/>
        </p:nvSpPr>
        <p:spPr>
          <a:xfrm>
            <a:off x="977704" y="3616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rPr>
              <a:t>Survival Rate for Patients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A0F62C-F525-4F9E-932E-3B0D97A3C3EA}" type="slidenum">
              <a:rPr lang="en-US">
                <a:uFillTx/>
              </a:rPr>
              <a:pPr>
                <a:spcAft>
                  <a:spcPts val="600"/>
                </a:spcAft>
              </a:pPr>
              <a:t>7</a:t>
            </a:fld>
            <a:endParaRPr lang="en-US">
              <a:uFillTx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B586DE-18C5-41E0-B0B8-0B681F6EDFD6}"/>
              </a:ext>
            </a:extLst>
          </p:cNvPr>
          <p:cNvGraphicFramePr/>
          <p:nvPr/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2C0ED51-F515-AE4F-B255-99D3D090EFC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003" y="1687171"/>
            <a:ext cx="2362746" cy="1735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2F00C-C4EA-1749-9325-6D909FA7028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752" y="1467957"/>
            <a:ext cx="6337248" cy="4256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C03E9D-699F-FE47-B163-7E244432DC4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58575"/>
            <a:ext cx="5854752" cy="266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2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cap="none" dirty="0">
                <a:uFillTx/>
              </a:rPr>
              <a:t>Survival Analysis By Age and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z="1400" smtClean="0">
                <a:solidFill>
                  <a:schemeClr val="accent3"/>
                </a:solidFill>
                <a:uFillTx/>
              </a:rPr>
              <a:t>8</a:t>
            </a:fld>
            <a:endParaRPr lang="en-US" dirty="0">
              <a:solidFill>
                <a:schemeClr val="accent3"/>
              </a:solidFill>
              <a:uFillTx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10FC73-8E19-40A8-8EFE-806437D1C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287485"/>
              </p:ext>
            </p:extLst>
          </p:nvPr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7E9A276-E9DD-BD43-807C-9CFC5091F02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395425"/>
            <a:ext cx="6507678" cy="3330258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DC419B06-42E7-C042-89F2-A8FA84625E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556" y="2800896"/>
            <a:ext cx="5577444" cy="2519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cap="none" dirty="0">
                <a:uFillTx/>
              </a:rPr>
              <a:t>Survival Analysis By Age and 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F62C-F525-4F9E-932E-3B0D97A3C3EA}" type="slidenum">
              <a:rPr lang="en-US" sz="1400" smtClean="0">
                <a:solidFill>
                  <a:schemeClr val="accent3"/>
                </a:solidFill>
                <a:uFillTx/>
              </a:rPr>
              <a:t>9</a:t>
            </a:fld>
            <a:endParaRPr lang="en-US" dirty="0">
              <a:solidFill>
                <a:schemeClr val="accent3"/>
              </a:solidFill>
              <a:uFillTx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110FC73-8E19-40A8-8EFE-806437D1C931}"/>
              </a:ext>
            </a:extLst>
          </p:cNvPr>
          <p:cNvGraphicFramePr/>
          <p:nvPr/>
        </p:nvGraphicFramePr>
        <p:xfrm>
          <a:off x="5748997" y="26577"/>
          <a:ext cx="6443003" cy="353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0274C06-EE65-DA45-BD85-DD65B5DC3F2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8" y="2375065"/>
            <a:ext cx="6410742" cy="3336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D67079-1F31-C142-A267-2EA9FFD2A95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70" y="2956957"/>
            <a:ext cx="5701130" cy="25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73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571</Words>
  <Application>Microsoft Macintosh PowerPoint</Application>
  <PresentationFormat>Widescreen</PresentationFormat>
  <Paragraphs>134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</vt:lpstr>
      <vt:lpstr>Survival Analysis</vt:lpstr>
      <vt:lpstr>Agenda</vt:lpstr>
      <vt:lpstr>Summary</vt:lpstr>
      <vt:lpstr>Data Assumptions</vt:lpstr>
      <vt:lpstr>Data Cleaning, Transformation and Feature Engineering</vt:lpstr>
      <vt:lpstr>PowerPoint Presentation</vt:lpstr>
      <vt:lpstr>PowerPoint Presentation</vt:lpstr>
      <vt:lpstr>Survival Analysis By Age and Gender</vt:lpstr>
      <vt:lpstr>Survival Analysis By Age and Race</vt:lpstr>
      <vt:lpstr>Kaplan Maier</vt:lpstr>
      <vt:lpstr>Kaplan Maier – Gender (Group)</vt:lpstr>
      <vt:lpstr>Kaplan Maier – Age (Group)</vt:lpstr>
      <vt:lpstr>Kaplan Maier – Race (Group)</vt:lpstr>
      <vt:lpstr>Kaplan Maier – Race (Group)</vt:lpstr>
      <vt:lpstr>PowerPoint Presentation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Targeted Marketing to Deliver Sustained Growth</dc:title>
  <dc:creator>Ashish Mahadik</dc:creator>
  <cp:lastModifiedBy>Anupriya Thirumurthy</cp:lastModifiedBy>
  <cp:revision>108</cp:revision>
  <dcterms:created xsi:type="dcterms:W3CDTF">2018-08-25T00:30:58Z</dcterms:created>
  <dcterms:modified xsi:type="dcterms:W3CDTF">2019-08-29T04:53:23Z</dcterms:modified>
</cp:coreProperties>
</file>